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67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6" r:id="rId10"/>
    <p:sldId id="264" r:id="rId11"/>
    <p:sldId id="265" r:id="rId12"/>
  </p:sldIdLst>
  <p:sldSz cx="18288000" cy="10287000"/>
  <p:notesSz cx="6858000" cy="9144000"/>
  <p:embeddedFontLst>
    <p:embeddedFont>
      <p:font typeface="Open Sauce" panose="020B0604020202020204" charset="0"/>
      <p:regular r:id="rId14"/>
    </p:embeddedFont>
    <p:embeddedFont>
      <p:font typeface="Open Sauce Bold" panose="020B0604020202020204" charset="0"/>
      <p:regular r:id="rId15"/>
    </p:embeddedFont>
    <p:embeddedFont>
      <p:font typeface="Open Sauce Light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2CC7160-E788-4871-BEFD-673EED2239F2}" v="5" dt="2025-10-30T13:40:06.329"/>
    <p1510:client id="{D948DB63-7CCB-7712-331A-2AF629AEDBEC}" v="271" dt="2025-10-30T00:26:28.7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27" d="100"/>
          <a:sy n="27" d="100"/>
        </p:scale>
        <p:origin x="1132" y="25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wav>
</file>

<file path=ppt/media/media2.wav>
</file>

<file path=ppt/media/media3.wav>
</file>

<file path=ppt/media/media4.wav>
</file>

<file path=ppt/media/media5.m4a>
</file>

<file path=ppt/media/media6.wav>
</file>

<file path=ppt/media/media7.m4a>
</file>

<file path=ppt/media/media8.m4a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D8172A-166B-4190-9CF4-F5905258EFB9}" type="datetimeFigureOut">
              <a:t>01/11/2025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ABA508-0003-4D67-9F12-1AE98AA074F1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58837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solidFill>
                  <a:srgbClr val="B8B8B8"/>
                </a:solidFill>
              </a:rPr>
              <a:t>nessa</a:t>
            </a:r>
            <a:r>
              <a:rPr lang="en-US" dirty="0">
                <a:solidFill>
                  <a:srgbClr val="B8B8B8"/>
                </a:solidFill>
              </a:rPr>
              <a:t> </a:t>
            </a:r>
            <a:r>
              <a:rPr lang="en-US" err="1">
                <a:solidFill>
                  <a:srgbClr val="B8B8B8"/>
                </a:solidFill>
              </a:rPr>
              <a:t>pagina</a:t>
            </a:r>
            <a:r>
              <a:rPr lang="en-US" dirty="0">
                <a:solidFill>
                  <a:srgbClr val="B8B8B8"/>
                </a:solidFill>
              </a:rPr>
              <a:t> seria legal </a:t>
            </a:r>
            <a:r>
              <a:rPr lang="en-US" err="1">
                <a:solidFill>
                  <a:srgbClr val="B8B8B8"/>
                </a:solidFill>
              </a:rPr>
              <a:t>incluir</a:t>
            </a:r>
            <a:r>
              <a:rPr lang="en-US" dirty="0">
                <a:solidFill>
                  <a:srgbClr val="B8B8B8"/>
                </a:solidFill>
              </a:rPr>
              <a:t> </a:t>
            </a:r>
            <a:r>
              <a:rPr lang="en-US" err="1">
                <a:solidFill>
                  <a:srgbClr val="B8B8B8"/>
                </a:solidFill>
              </a:rPr>
              <a:t>alguma</a:t>
            </a:r>
            <a:r>
              <a:rPr lang="en-US" dirty="0">
                <a:solidFill>
                  <a:srgbClr val="B8B8B8"/>
                </a:solidFill>
              </a:rPr>
              <a:t> ferramentas de </a:t>
            </a:r>
            <a:r>
              <a:rPr lang="en-US" err="1">
                <a:solidFill>
                  <a:srgbClr val="B8B8B8"/>
                </a:solidFill>
              </a:rPr>
              <a:t>analise</a:t>
            </a:r>
            <a:r>
              <a:rPr lang="en-US" dirty="0">
                <a:solidFill>
                  <a:srgbClr val="B8B8B8"/>
                </a:solidFill>
              </a:rPr>
              <a:t> do </a:t>
            </a:r>
            <a:r>
              <a:rPr lang="en-US" err="1">
                <a:solidFill>
                  <a:srgbClr val="B8B8B8"/>
                </a:solidFill>
              </a:rPr>
              <a:t>agente</a:t>
            </a:r>
            <a:r>
              <a:rPr lang="en-US" dirty="0">
                <a:solidFill>
                  <a:srgbClr val="B8B8B8"/>
                </a:solidFill>
              </a:rPr>
              <a:t> e o </a:t>
            </a:r>
            <a:r>
              <a:rPr lang="en-US" err="1">
                <a:solidFill>
                  <a:srgbClr val="B8B8B8"/>
                </a:solidFill>
              </a:rPr>
              <a:t>funcionamento</a:t>
            </a:r>
            <a:r>
              <a:rPr lang="en-US" dirty="0">
                <a:solidFill>
                  <a:srgbClr val="B8B8B8"/>
                </a:solidFill>
              </a:rPr>
              <a:t> das ferramentas de </a:t>
            </a:r>
            <a:r>
              <a:rPr lang="en-US" err="1">
                <a:solidFill>
                  <a:srgbClr val="B8B8B8"/>
                </a:solidFill>
              </a:rPr>
              <a:t>apresentação</a:t>
            </a:r>
            <a:r>
              <a:rPr lang="en-US" dirty="0">
                <a:solidFill>
                  <a:srgbClr val="B8B8B8"/>
                </a:solidFill>
              </a:rPr>
              <a:t> </a:t>
            </a:r>
          </a:p>
          <a:p>
            <a:r>
              <a:rPr lang="en-US" dirty="0" err="1">
                <a:solidFill>
                  <a:srgbClr val="B8B8B8"/>
                </a:solidFill>
                <a:ea typeface="Calibri"/>
                <a:cs typeface="Calibri"/>
              </a:rPr>
              <a:t>Explicaçao</a:t>
            </a:r>
            <a:r>
              <a:rPr lang="en-US" dirty="0">
                <a:solidFill>
                  <a:srgbClr val="B8B8B8"/>
                </a:solidFill>
                <a:ea typeface="Calibri"/>
                <a:cs typeface="Calibri"/>
              </a:rPr>
              <a:t> de </a:t>
            </a:r>
            <a:r>
              <a:rPr lang="en-US" dirty="0" err="1">
                <a:solidFill>
                  <a:srgbClr val="B8B8B8"/>
                </a:solidFill>
                <a:ea typeface="Calibri"/>
                <a:cs typeface="Calibri"/>
              </a:rPr>
              <a:t>cda</a:t>
            </a:r>
            <a:r>
              <a:rPr lang="en-US" dirty="0">
                <a:solidFill>
                  <a:srgbClr val="B8B8B8"/>
                </a:solidFill>
                <a:ea typeface="Calibri"/>
                <a:cs typeface="Calibri"/>
              </a:rPr>
              <a:t> match , </a:t>
            </a:r>
            <a:r>
              <a:rPr lang="en-US" dirty="0" err="1">
                <a:solidFill>
                  <a:srgbClr val="B8B8B8"/>
                </a:solidFill>
                <a:ea typeface="Calibri"/>
                <a:cs typeface="Calibri"/>
              </a:rPr>
              <a:t>recomendaçao</a:t>
            </a:r>
            <a:r>
              <a:rPr lang="en-US" dirty="0">
                <a:solidFill>
                  <a:srgbClr val="B8B8B8"/>
                </a:solidFill>
                <a:ea typeface="Calibri"/>
                <a:cs typeface="Calibri"/>
              </a:rPr>
              <a:t> e </a:t>
            </a:r>
            <a:r>
              <a:rPr lang="en-US" dirty="0" err="1">
                <a:solidFill>
                  <a:srgbClr val="B8B8B8"/>
                </a:solidFill>
                <a:ea typeface="Calibri"/>
                <a:cs typeface="Calibri"/>
              </a:rPr>
              <a:t>ponto</a:t>
            </a:r>
            <a:r>
              <a:rPr lang="en-US" dirty="0">
                <a:solidFill>
                  <a:srgbClr val="B8B8B8"/>
                </a:solidFill>
                <a:ea typeface="Calibri"/>
                <a:cs typeface="Calibri"/>
              </a:rPr>
              <a:t> de </a:t>
            </a:r>
            <a:r>
              <a:rPr lang="en-US" dirty="0" err="1">
                <a:solidFill>
                  <a:srgbClr val="B8B8B8"/>
                </a:solidFill>
                <a:ea typeface="Calibri"/>
                <a:cs typeface="Calibri"/>
              </a:rPr>
              <a:t>atenção</a:t>
            </a:r>
            <a:r>
              <a:rPr lang="en-US" dirty="0">
                <a:solidFill>
                  <a:srgbClr val="B8B8B8"/>
                </a:solidFill>
                <a:ea typeface="Calibri"/>
                <a:cs typeface="Calibri"/>
              </a:rPr>
              <a:t>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ABA508-0003-4D67-9F12-1AE98AA074F1}" type="slidenum"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5763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F63F32-96A1-5F52-17F5-ACA6E76401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741BB889-B611-309B-50AD-DF11CF8149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511BC8F0-A927-EA74-9A53-625DDE569A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solidFill>
                  <a:srgbClr val="B8B8B8"/>
                </a:solidFill>
              </a:rPr>
              <a:t>nessa</a:t>
            </a:r>
            <a:r>
              <a:rPr lang="en-US" dirty="0">
                <a:solidFill>
                  <a:srgbClr val="B8B8B8"/>
                </a:solidFill>
              </a:rPr>
              <a:t> </a:t>
            </a:r>
            <a:r>
              <a:rPr lang="en-US" err="1">
                <a:solidFill>
                  <a:srgbClr val="B8B8B8"/>
                </a:solidFill>
              </a:rPr>
              <a:t>pagina</a:t>
            </a:r>
            <a:r>
              <a:rPr lang="en-US" dirty="0">
                <a:solidFill>
                  <a:srgbClr val="B8B8B8"/>
                </a:solidFill>
              </a:rPr>
              <a:t> seria legal </a:t>
            </a:r>
            <a:r>
              <a:rPr lang="en-US" err="1">
                <a:solidFill>
                  <a:srgbClr val="B8B8B8"/>
                </a:solidFill>
              </a:rPr>
              <a:t>incluir</a:t>
            </a:r>
            <a:r>
              <a:rPr lang="en-US" dirty="0">
                <a:solidFill>
                  <a:srgbClr val="B8B8B8"/>
                </a:solidFill>
              </a:rPr>
              <a:t> </a:t>
            </a:r>
            <a:r>
              <a:rPr lang="en-US" err="1">
                <a:solidFill>
                  <a:srgbClr val="B8B8B8"/>
                </a:solidFill>
              </a:rPr>
              <a:t>alguma</a:t>
            </a:r>
            <a:r>
              <a:rPr lang="en-US" dirty="0">
                <a:solidFill>
                  <a:srgbClr val="B8B8B8"/>
                </a:solidFill>
              </a:rPr>
              <a:t> ferramentas de </a:t>
            </a:r>
            <a:r>
              <a:rPr lang="en-US" err="1">
                <a:solidFill>
                  <a:srgbClr val="B8B8B8"/>
                </a:solidFill>
              </a:rPr>
              <a:t>analise</a:t>
            </a:r>
            <a:r>
              <a:rPr lang="en-US" dirty="0">
                <a:solidFill>
                  <a:srgbClr val="B8B8B8"/>
                </a:solidFill>
              </a:rPr>
              <a:t> do </a:t>
            </a:r>
            <a:r>
              <a:rPr lang="en-US" err="1">
                <a:solidFill>
                  <a:srgbClr val="B8B8B8"/>
                </a:solidFill>
              </a:rPr>
              <a:t>agente</a:t>
            </a:r>
            <a:r>
              <a:rPr lang="en-US" dirty="0">
                <a:solidFill>
                  <a:srgbClr val="B8B8B8"/>
                </a:solidFill>
              </a:rPr>
              <a:t> e o </a:t>
            </a:r>
            <a:r>
              <a:rPr lang="en-US" err="1">
                <a:solidFill>
                  <a:srgbClr val="B8B8B8"/>
                </a:solidFill>
              </a:rPr>
              <a:t>funcionamento</a:t>
            </a:r>
            <a:r>
              <a:rPr lang="en-US" dirty="0">
                <a:solidFill>
                  <a:srgbClr val="B8B8B8"/>
                </a:solidFill>
              </a:rPr>
              <a:t> das ferramentas de </a:t>
            </a:r>
            <a:r>
              <a:rPr lang="en-US" err="1">
                <a:solidFill>
                  <a:srgbClr val="B8B8B8"/>
                </a:solidFill>
              </a:rPr>
              <a:t>apresentação</a:t>
            </a:r>
            <a:r>
              <a:rPr lang="en-US" dirty="0">
                <a:solidFill>
                  <a:srgbClr val="B8B8B8"/>
                </a:solidFill>
              </a:rPr>
              <a:t> </a:t>
            </a:r>
          </a:p>
          <a:p>
            <a:r>
              <a:rPr lang="en-US" dirty="0" err="1">
                <a:solidFill>
                  <a:srgbClr val="B8B8B8"/>
                </a:solidFill>
                <a:ea typeface="Calibri"/>
                <a:cs typeface="Calibri"/>
              </a:rPr>
              <a:t>Explicaçao</a:t>
            </a:r>
            <a:r>
              <a:rPr lang="en-US" dirty="0">
                <a:solidFill>
                  <a:srgbClr val="B8B8B8"/>
                </a:solidFill>
                <a:ea typeface="Calibri"/>
                <a:cs typeface="Calibri"/>
              </a:rPr>
              <a:t> de </a:t>
            </a:r>
            <a:r>
              <a:rPr lang="en-US" dirty="0" err="1">
                <a:solidFill>
                  <a:srgbClr val="B8B8B8"/>
                </a:solidFill>
                <a:ea typeface="Calibri"/>
                <a:cs typeface="Calibri"/>
              </a:rPr>
              <a:t>cda</a:t>
            </a:r>
            <a:r>
              <a:rPr lang="en-US" dirty="0">
                <a:solidFill>
                  <a:srgbClr val="B8B8B8"/>
                </a:solidFill>
                <a:ea typeface="Calibri"/>
                <a:cs typeface="Calibri"/>
              </a:rPr>
              <a:t> match , </a:t>
            </a:r>
            <a:r>
              <a:rPr lang="en-US" dirty="0" err="1">
                <a:solidFill>
                  <a:srgbClr val="B8B8B8"/>
                </a:solidFill>
                <a:ea typeface="Calibri"/>
                <a:cs typeface="Calibri"/>
              </a:rPr>
              <a:t>recomendaçao</a:t>
            </a:r>
            <a:r>
              <a:rPr lang="en-US" dirty="0">
                <a:solidFill>
                  <a:srgbClr val="B8B8B8"/>
                </a:solidFill>
                <a:ea typeface="Calibri"/>
                <a:cs typeface="Calibri"/>
              </a:rPr>
              <a:t> e </a:t>
            </a:r>
            <a:r>
              <a:rPr lang="en-US" dirty="0" err="1">
                <a:solidFill>
                  <a:srgbClr val="B8B8B8"/>
                </a:solidFill>
                <a:ea typeface="Calibri"/>
                <a:cs typeface="Calibri"/>
              </a:rPr>
              <a:t>ponto</a:t>
            </a:r>
            <a:r>
              <a:rPr lang="en-US" dirty="0">
                <a:solidFill>
                  <a:srgbClr val="B8B8B8"/>
                </a:solidFill>
                <a:ea typeface="Calibri"/>
                <a:cs typeface="Calibri"/>
              </a:rPr>
              <a:t> de </a:t>
            </a:r>
            <a:r>
              <a:rPr lang="en-US" dirty="0" err="1">
                <a:solidFill>
                  <a:srgbClr val="B8B8B8"/>
                </a:solidFill>
                <a:ea typeface="Calibri"/>
                <a:cs typeface="Calibri"/>
              </a:rPr>
              <a:t>atenção</a:t>
            </a:r>
            <a:r>
              <a:rPr lang="en-US" dirty="0">
                <a:solidFill>
                  <a:srgbClr val="B8B8B8"/>
                </a:solidFill>
                <a:ea typeface="Calibri"/>
                <a:cs typeface="Calibri"/>
              </a:rPr>
              <a:t> 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AD37361-1A60-AC6F-5054-DC8F339951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ABA508-0003-4D67-9F12-1AE98AA074F1}" type="slidenum"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9462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7.svg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2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1.jpe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8812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F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16599" y="6748367"/>
            <a:ext cx="5404812" cy="0"/>
          </a:xfrm>
          <a:prstGeom prst="line">
            <a:avLst/>
          </a:prstGeom>
          <a:ln w="66675" cap="flat">
            <a:solidFill>
              <a:srgbClr val="B8B8B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3" name="AutoShape 3"/>
          <p:cNvSpPr/>
          <p:nvPr/>
        </p:nvSpPr>
        <p:spPr>
          <a:xfrm>
            <a:off x="11116599" y="7986665"/>
            <a:ext cx="5404812" cy="0"/>
          </a:xfrm>
          <a:prstGeom prst="line">
            <a:avLst/>
          </a:prstGeom>
          <a:ln w="66675" cap="flat">
            <a:solidFill>
              <a:srgbClr val="B8B8B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4" name="AutoShape 4"/>
          <p:cNvSpPr/>
          <p:nvPr/>
        </p:nvSpPr>
        <p:spPr>
          <a:xfrm>
            <a:off x="11116599" y="9224962"/>
            <a:ext cx="5404812" cy="0"/>
          </a:xfrm>
          <a:prstGeom prst="line">
            <a:avLst/>
          </a:prstGeom>
          <a:ln w="66675" cap="flat">
            <a:solidFill>
              <a:srgbClr val="B8B8B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5" name="Freeform 5"/>
          <p:cNvSpPr/>
          <p:nvPr/>
        </p:nvSpPr>
        <p:spPr>
          <a:xfrm>
            <a:off x="3654230" y="8066606"/>
            <a:ext cx="1191694" cy="1191694"/>
          </a:xfrm>
          <a:custGeom>
            <a:avLst/>
            <a:gdLst/>
            <a:ahLst/>
            <a:cxnLst/>
            <a:rect l="l" t="t" r="r" b="b"/>
            <a:pathLst>
              <a:path w="1191694" h="1191694">
                <a:moveTo>
                  <a:pt x="0" y="0"/>
                </a:moveTo>
                <a:lnTo>
                  <a:pt x="1191694" y="0"/>
                </a:lnTo>
                <a:lnTo>
                  <a:pt x="1191694" y="1191694"/>
                </a:lnTo>
                <a:lnTo>
                  <a:pt x="0" y="119169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15694560" y="1028700"/>
            <a:ext cx="1564740" cy="1564740"/>
          </a:xfrm>
          <a:custGeom>
            <a:avLst/>
            <a:gdLst/>
            <a:ahLst/>
            <a:cxnLst/>
            <a:rect l="l" t="t" r="r" b="b"/>
            <a:pathLst>
              <a:path w="1564740" h="1564740">
                <a:moveTo>
                  <a:pt x="0" y="0"/>
                </a:moveTo>
                <a:lnTo>
                  <a:pt x="1564740" y="0"/>
                </a:lnTo>
                <a:lnTo>
                  <a:pt x="1564740" y="1564740"/>
                </a:lnTo>
                <a:lnTo>
                  <a:pt x="0" y="15647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3654230" y="2477362"/>
            <a:ext cx="7167595" cy="1978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20"/>
              </a:lnSpc>
            </a:pPr>
            <a:r>
              <a:rPr lang="en-US" sz="8000" b="1" spc="-16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PLANO DE MARKETING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654230" y="4745029"/>
            <a:ext cx="7167595" cy="63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9"/>
              </a:lnSpc>
            </a:pPr>
            <a:r>
              <a:rPr lang="en-US" sz="2073" spc="33">
                <a:solidFill>
                  <a:srgbClr val="B8B8B8"/>
                </a:solidFill>
                <a:latin typeface="Open Sauce"/>
                <a:ea typeface="Open Sauce"/>
                <a:cs typeface="Open Sauce"/>
                <a:sym typeface="Open Sauce"/>
              </a:rPr>
              <a:t>“Automatize sua conciliação bancária, reduza custos e elimine riscos financeiros — sem alterar seu ERP.”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1402349" y="5358833"/>
            <a:ext cx="5436333" cy="16645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 spc="98">
                <a:solidFill>
                  <a:srgbClr val="B8B8B8"/>
                </a:solidFill>
                <a:latin typeface="Open Sauce"/>
                <a:ea typeface="Open Sauce"/>
                <a:cs typeface="Open Sauce"/>
                <a:sym typeface="Open Sauce"/>
              </a:rPr>
              <a:t>CFOS E CONTROLLERS DE MÉDIAS EMPRESAS</a:t>
            </a:r>
          </a:p>
          <a:p>
            <a:pPr algn="l">
              <a:lnSpc>
                <a:spcPts val="2688"/>
              </a:lnSpc>
            </a:pPr>
            <a:r>
              <a:rPr lang="en-US" sz="2100" spc="98">
                <a:solidFill>
                  <a:srgbClr val="B8B8B8"/>
                </a:solidFill>
                <a:latin typeface="Open Sauce"/>
                <a:ea typeface="Open Sauce"/>
                <a:cs typeface="Open Sauce"/>
                <a:sym typeface="Open Sauce"/>
              </a:rPr>
              <a:t>GERENTES FINANCEIROS E CONTÁBEIS</a:t>
            </a:r>
          </a:p>
          <a:p>
            <a:pPr algn="just">
              <a:lnSpc>
                <a:spcPts val="2688"/>
              </a:lnSpc>
            </a:pPr>
            <a:endParaRPr lang="en-US" sz="2100" spc="98">
              <a:solidFill>
                <a:srgbClr val="B8B8B8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1402349" y="7025759"/>
            <a:ext cx="5856951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 b="1" spc="9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EDUCAR O MERCADO SOBRE A DOR E O IMPACTO DA RECONCILIAÇÃO MANUAL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402349" y="8429577"/>
            <a:ext cx="4036986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 b="1" spc="9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CLAREZA FINANCEIRA INSTANTÂNEA.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049367" y="1056536"/>
            <a:ext cx="1604863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</a:t>
            </a:r>
          </a:p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814643" y="970089"/>
            <a:ext cx="1085668" cy="844870"/>
            <a:chOff x="0" y="0"/>
            <a:chExt cx="1447557" cy="1126493"/>
          </a:xfrm>
        </p:grpSpPr>
        <p:grpSp>
          <p:nvGrpSpPr>
            <p:cNvPr id="14" name="Group 14"/>
            <p:cNvGrpSpPr/>
            <p:nvPr/>
          </p:nvGrpSpPr>
          <p:grpSpPr>
            <a:xfrm rot="2921879">
              <a:off x="598455" y="257937"/>
              <a:ext cx="854846" cy="371566"/>
              <a:chOff x="0" y="0"/>
              <a:chExt cx="1227172" cy="5334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6" name="TextBox 16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 rot="7741744">
              <a:off x="-13947" y="263241"/>
              <a:ext cx="854846" cy="371566"/>
              <a:chOff x="0" y="0"/>
              <a:chExt cx="1227172" cy="5334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9" name="TextBox 19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 rot="-10800000">
              <a:off x="234983" y="754927"/>
              <a:ext cx="1003663" cy="371566"/>
              <a:chOff x="0" y="0"/>
              <a:chExt cx="1440805" cy="5334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144080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440805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1167755" y="400050"/>
                    </a:lnTo>
                    <a:lnTo>
                      <a:pt x="1167755" y="533400"/>
                    </a:lnTo>
                    <a:lnTo>
                      <a:pt x="1440805" y="266700"/>
                    </a:lnTo>
                    <a:lnTo>
                      <a:pt x="1167755" y="0"/>
                    </a:lnTo>
                    <a:lnTo>
                      <a:pt x="1167755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2" name="TextBox 22"/>
              <p:cNvSpPr txBox="1"/>
              <p:nvPr/>
            </p:nvSpPr>
            <p:spPr>
              <a:xfrm>
                <a:off x="101600" y="120650"/>
                <a:ext cx="1237605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</p:grpSp>
      <p:pic>
        <p:nvPicPr>
          <p:cNvPr id="25" name="Untitled9">
            <a:hlinkClick r:id="" action="ppaction://media"/>
            <a:extLst>
              <a:ext uri="{FF2B5EF4-FFF2-40B4-BE49-F238E27FC236}">
                <a16:creationId xmlns:a16="http://schemas.microsoft.com/office/drawing/2014/main" id="{D4455282-A7C3-4CDB-34A4-984867A4F9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778875" y="4778375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F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57477" y="8369167"/>
            <a:ext cx="1191694" cy="1191694"/>
          </a:xfrm>
          <a:custGeom>
            <a:avLst/>
            <a:gdLst/>
            <a:ahLst/>
            <a:cxnLst/>
            <a:rect l="l" t="t" r="r" b="b"/>
            <a:pathLst>
              <a:path w="1191694" h="1191694">
                <a:moveTo>
                  <a:pt x="0" y="0"/>
                </a:moveTo>
                <a:lnTo>
                  <a:pt x="1191695" y="0"/>
                </a:lnTo>
                <a:lnTo>
                  <a:pt x="1191695" y="1191695"/>
                </a:lnTo>
                <a:lnTo>
                  <a:pt x="0" y="11916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3" name="Freeform 3"/>
          <p:cNvSpPr/>
          <p:nvPr/>
        </p:nvSpPr>
        <p:spPr>
          <a:xfrm rot="-10800000">
            <a:off x="15694560" y="1028700"/>
            <a:ext cx="1564740" cy="1564740"/>
          </a:xfrm>
          <a:custGeom>
            <a:avLst/>
            <a:gdLst/>
            <a:ahLst/>
            <a:cxnLst/>
            <a:rect l="l" t="t" r="r" b="b"/>
            <a:pathLst>
              <a:path w="1564740" h="1564740">
                <a:moveTo>
                  <a:pt x="0" y="0"/>
                </a:moveTo>
                <a:lnTo>
                  <a:pt x="1564740" y="0"/>
                </a:lnTo>
                <a:lnTo>
                  <a:pt x="1564740" y="1564740"/>
                </a:lnTo>
                <a:lnTo>
                  <a:pt x="0" y="156474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3654230" y="2477362"/>
            <a:ext cx="7167595" cy="1978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20"/>
              </a:lnSpc>
            </a:pPr>
            <a:r>
              <a:rPr lang="en-US" sz="8000" b="1" spc="-16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GRUPO </a:t>
            </a:r>
          </a:p>
          <a:p>
            <a:pPr algn="l">
              <a:lnSpc>
                <a:spcPts val="7520"/>
              </a:lnSpc>
            </a:pPr>
            <a:r>
              <a:rPr lang="en-US" sz="8000" b="1" spc="-16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20250417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49367" y="1056536"/>
            <a:ext cx="1604863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</a:t>
            </a:r>
          </a:p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14643" y="970089"/>
            <a:ext cx="1085668" cy="844870"/>
            <a:chOff x="0" y="0"/>
            <a:chExt cx="1447557" cy="1126493"/>
          </a:xfrm>
        </p:grpSpPr>
        <p:grpSp>
          <p:nvGrpSpPr>
            <p:cNvPr id="9" name="Group 9"/>
            <p:cNvGrpSpPr/>
            <p:nvPr/>
          </p:nvGrpSpPr>
          <p:grpSpPr>
            <a:xfrm rot="2921879">
              <a:off x="598455" y="257937"/>
              <a:ext cx="854846" cy="371566"/>
              <a:chOff x="0" y="0"/>
              <a:chExt cx="1227172" cy="5334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 rot="7741744">
              <a:off x="-13947" y="263241"/>
              <a:ext cx="854846" cy="371566"/>
              <a:chOff x="0" y="0"/>
              <a:chExt cx="1227172" cy="5334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 rot="-10800000">
              <a:off x="234983" y="754927"/>
              <a:ext cx="1003663" cy="371566"/>
              <a:chOff x="0" y="0"/>
              <a:chExt cx="1440805" cy="5334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44080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440805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1167755" y="400050"/>
                    </a:lnTo>
                    <a:lnTo>
                      <a:pt x="1167755" y="533400"/>
                    </a:lnTo>
                    <a:lnTo>
                      <a:pt x="1440805" y="266700"/>
                    </a:lnTo>
                    <a:lnTo>
                      <a:pt x="1167755" y="0"/>
                    </a:lnTo>
                    <a:lnTo>
                      <a:pt x="1167755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101600" y="120650"/>
                <a:ext cx="1237605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</p:grpSp>
      <p:sp>
        <p:nvSpPr>
          <p:cNvPr id="19" name="TextBox 13">
            <a:extLst>
              <a:ext uri="{FF2B5EF4-FFF2-40B4-BE49-F238E27FC236}">
                <a16:creationId xmlns:a16="http://schemas.microsoft.com/office/drawing/2014/main" id="{F173613C-26F5-3606-852F-037EB000D2BF}"/>
              </a:ext>
            </a:extLst>
          </p:cNvPr>
          <p:cNvSpPr txBox="1"/>
          <p:nvPr/>
        </p:nvSpPr>
        <p:spPr>
          <a:xfrm>
            <a:off x="3630167" y="5182306"/>
            <a:ext cx="9525000" cy="21578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70"/>
              </a:lnSpc>
            </a:pPr>
            <a:r>
              <a:rPr lang="en-US" sz="3050" dirty="0">
                <a:solidFill>
                  <a:schemeClr val="bg2">
                    <a:lumMod val="90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Ellen - ellenheidi@gmail.com</a:t>
            </a:r>
          </a:p>
          <a:p>
            <a:pPr algn="l">
              <a:lnSpc>
                <a:spcPts val="4270"/>
              </a:lnSpc>
            </a:pPr>
            <a:r>
              <a:rPr lang="en-US" sz="3050" dirty="0">
                <a:solidFill>
                  <a:schemeClr val="bg2">
                    <a:lumMod val="90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João Paulo - joaopaulo_4@outlook.com</a:t>
            </a:r>
          </a:p>
          <a:p>
            <a:pPr algn="l">
              <a:lnSpc>
                <a:spcPts val="4270"/>
              </a:lnSpc>
            </a:pPr>
            <a:r>
              <a:rPr lang="en-US" sz="3050" dirty="0">
                <a:solidFill>
                  <a:schemeClr val="bg2">
                    <a:lumMod val="90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Márcio Mello - marcio.mello@meta.com.br</a:t>
            </a:r>
          </a:p>
          <a:p>
            <a:pPr algn="l">
              <a:lnSpc>
                <a:spcPts val="4270"/>
              </a:lnSpc>
            </a:pPr>
            <a:r>
              <a:rPr lang="en-US" sz="2932" dirty="0">
                <a:solidFill>
                  <a:schemeClr val="bg2">
                    <a:lumMod val="90000"/>
                  </a:schemeClr>
                </a:solidFill>
                <a:latin typeface="Open Sauce"/>
                <a:ea typeface="Open Sauce"/>
                <a:cs typeface="Open Sauce"/>
                <a:sym typeface="Open Sauce"/>
              </a:rPr>
              <a:t>Ricardo - rsalomao1969@gmail.com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F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3515169"/>
            <a:ext cx="10496758" cy="62461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3796"/>
              </a:lnSpc>
            </a:pPr>
            <a:r>
              <a:rPr lang="en-US" sz="25315" b="1" spc="-531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</a:t>
            </a:r>
          </a:p>
          <a:p>
            <a:pPr algn="l">
              <a:lnSpc>
                <a:spcPts val="23796"/>
              </a:lnSpc>
            </a:pPr>
            <a:r>
              <a:rPr lang="en-US" sz="25315" b="1" spc="-531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</a:t>
            </a:r>
          </a:p>
        </p:txBody>
      </p:sp>
      <p:sp>
        <p:nvSpPr>
          <p:cNvPr id="3" name="Freeform 3"/>
          <p:cNvSpPr/>
          <p:nvPr/>
        </p:nvSpPr>
        <p:spPr>
          <a:xfrm>
            <a:off x="16458285" y="4469864"/>
            <a:ext cx="801015" cy="1347272"/>
          </a:xfrm>
          <a:custGeom>
            <a:avLst/>
            <a:gdLst/>
            <a:ahLst/>
            <a:cxnLst/>
            <a:rect l="l" t="t" r="r" b="b"/>
            <a:pathLst>
              <a:path w="801015" h="1347272">
                <a:moveTo>
                  <a:pt x="0" y="0"/>
                </a:moveTo>
                <a:lnTo>
                  <a:pt x="801015" y="0"/>
                </a:lnTo>
                <a:lnTo>
                  <a:pt x="801015" y="1347272"/>
                </a:lnTo>
                <a:lnTo>
                  <a:pt x="0" y="13472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4" name="TextBox 4"/>
          <p:cNvSpPr txBox="1"/>
          <p:nvPr/>
        </p:nvSpPr>
        <p:spPr>
          <a:xfrm>
            <a:off x="10869820" y="7722011"/>
            <a:ext cx="6389480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96"/>
              </a:lnSpc>
            </a:pPr>
            <a:r>
              <a:rPr lang="en-US" sz="3600" spc="-75" dirty="0">
                <a:solidFill>
                  <a:srgbClr val="B8B8B8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AGENTE DE AUTOMAÇÃO COM ÊNFASE EM CONCILIAÇÃO BANCÁRIA 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514482" y="1430678"/>
            <a:ext cx="2744818" cy="328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562"/>
              </a:lnSpc>
            </a:pPr>
            <a:r>
              <a:rPr lang="en-US" sz="2100" spc="33">
                <a:solidFill>
                  <a:srgbClr val="B8B8B8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GRUPO20250417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070144" y="1123211"/>
            <a:ext cx="3189156" cy="2693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1973"/>
              </a:lnSpc>
            </a:pPr>
            <a:r>
              <a:rPr lang="en-US" sz="2100" b="1" spc="9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OUTUBRO 2025 |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049367" y="1056536"/>
            <a:ext cx="1604863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</a:t>
            </a:r>
          </a:p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14643" y="970089"/>
            <a:ext cx="1085668" cy="844870"/>
            <a:chOff x="0" y="0"/>
            <a:chExt cx="1447557" cy="1126493"/>
          </a:xfrm>
        </p:grpSpPr>
        <p:grpSp>
          <p:nvGrpSpPr>
            <p:cNvPr id="9" name="Group 9"/>
            <p:cNvGrpSpPr/>
            <p:nvPr/>
          </p:nvGrpSpPr>
          <p:grpSpPr>
            <a:xfrm rot="2921879">
              <a:off x="598455" y="257937"/>
              <a:ext cx="854846" cy="371566"/>
              <a:chOff x="0" y="0"/>
              <a:chExt cx="1227172" cy="5334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 rot="7741744">
              <a:off x="-13947" y="263241"/>
              <a:ext cx="854846" cy="371566"/>
              <a:chOff x="0" y="0"/>
              <a:chExt cx="1227172" cy="5334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 rot="-10800000">
              <a:off x="234983" y="754927"/>
              <a:ext cx="1003663" cy="371566"/>
              <a:chOff x="0" y="0"/>
              <a:chExt cx="1440805" cy="5334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44080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440805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1167755" y="400050"/>
                    </a:lnTo>
                    <a:lnTo>
                      <a:pt x="1167755" y="533400"/>
                    </a:lnTo>
                    <a:lnTo>
                      <a:pt x="1440805" y="266700"/>
                    </a:lnTo>
                    <a:lnTo>
                      <a:pt x="1167755" y="0"/>
                    </a:lnTo>
                    <a:lnTo>
                      <a:pt x="1167755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101600" y="120650"/>
                <a:ext cx="1237605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</p:grpSp>
      <p:pic>
        <p:nvPicPr>
          <p:cNvPr id="18" name="Untitled1">
            <a:hlinkClick r:id="" action="ppaction://media"/>
            <a:extLst>
              <a:ext uri="{FF2B5EF4-FFF2-40B4-BE49-F238E27FC236}">
                <a16:creationId xmlns:a16="http://schemas.microsoft.com/office/drawing/2014/main" id="{EFEFFF2A-9EC7-AE13-E89F-15F24122CA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85" y="561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F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49828" y="5731019"/>
            <a:ext cx="5173972" cy="3013351"/>
            <a:chOff x="0" y="0"/>
            <a:chExt cx="1362692" cy="793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62692" cy="793640"/>
            </a:xfrm>
            <a:custGeom>
              <a:avLst/>
              <a:gdLst/>
              <a:ahLst/>
              <a:cxnLst/>
              <a:rect l="l" t="t" r="r" b="b"/>
              <a:pathLst>
                <a:path w="1362692" h="793640">
                  <a:moveTo>
                    <a:pt x="76312" y="0"/>
                  </a:moveTo>
                  <a:lnTo>
                    <a:pt x="1286380" y="0"/>
                  </a:lnTo>
                  <a:cubicBezTo>
                    <a:pt x="1306619" y="0"/>
                    <a:pt x="1326030" y="8040"/>
                    <a:pt x="1340341" y="22351"/>
                  </a:cubicBezTo>
                  <a:cubicBezTo>
                    <a:pt x="1354652" y="36663"/>
                    <a:pt x="1362692" y="56073"/>
                    <a:pt x="1362692" y="76312"/>
                  </a:cubicBezTo>
                  <a:lnTo>
                    <a:pt x="1362692" y="717328"/>
                  </a:lnTo>
                  <a:cubicBezTo>
                    <a:pt x="1362692" y="737567"/>
                    <a:pt x="1354652" y="756977"/>
                    <a:pt x="1340341" y="771289"/>
                  </a:cubicBezTo>
                  <a:cubicBezTo>
                    <a:pt x="1326030" y="785600"/>
                    <a:pt x="1306619" y="793640"/>
                    <a:pt x="1286380" y="793640"/>
                  </a:cubicBezTo>
                  <a:lnTo>
                    <a:pt x="76312" y="793640"/>
                  </a:lnTo>
                  <a:cubicBezTo>
                    <a:pt x="56073" y="793640"/>
                    <a:pt x="36663" y="785600"/>
                    <a:pt x="22351" y="771289"/>
                  </a:cubicBezTo>
                  <a:cubicBezTo>
                    <a:pt x="8040" y="756977"/>
                    <a:pt x="0" y="737567"/>
                    <a:pt x="0" y="717328"/>
                  </a:cubicBezTo>
                  <a:lnTo>
                    <a:pt x="0" y="76312"/>
                  </a:lnTo>
                  <a:cubicBezTo>
                    <a:pt x="0" y="56073"/>
                    <a:pt x="8040" y="36663"/>
                    <a:pt x="22351" y="22351"/>
                  </a:cubicBezTo>
                  <a:cubicBezTo>
                    <a:pt x="36663" y="8040"/>
                    <a:pt x="56073" y="0"/>
                    <a:pt x="76312" y="0"/>
                  </a:cubicBezTo>
                  <a:close/>
                </a:path>
              </a:pathLst>
            </a:custGeom>
            <a:solidFill>
              <a:srgbClr val="4A6073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362692" cy="812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88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954210" y="5731019"/>
            <a:ext cx="5173972" cy="3013351"/>
            <a:chOff x="0" y="0"/>
            <a:chExt cx="1362692" cy="7936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62692" cy="793640"/>
            </a:xfrm>
            <a:custGeom>
              <a:avLst/>
              <a:gdLst/>
              <a:ahLst/>
              <a:cxnLst/>
              <a:rect l="l" t="t" r="r" b="b"/>
              <a:pathLst>
                <a:path w="1362692" h="793640">
                  <a:moveTo>
                    <a:pt x="76312" y="0"/>
                  </a:moveTo>
                  <a:lnTo>
                    <a:pt x="1286380" y="0"/>
                  </a:lnTo>
                  <a:cubicBezTo>
                    <a:pt x="1306619" y="0"/>
                    <a:pt x="1326030" y="8040"/>
                    <a:pt x="1340341" y="22351"/>
                  </a:cubicBezTo>
                  <a:cubicBezTo>
                    <a:pt x="1354652" y="36663"/>
                    <a:pt x="1362692" y="56073"/>
                    <a:pt x="1362692" y="76312"/>
                  </a:cubicBezTo>
                  <a:lnTo>
                    <a:pt x="1362692" y="717328"/>
                  </a:lnTo>
                  <a:cubicBezTo>
                    <a:pt x="1362692" y="737567"/>
                    <a:pt x="1354652" y="756977"/>
                    <a:pt x="1340341" y="771289"/>
                  </a:cubicBezTo>
                  <a:cubicBezTo>
                    <a:pt x="1326030" y="785600"/>
                    <a:pt x="1306619" y="793640"/>
                    <a:pt x="1286380" y="793640"/>
                  </a:cubicBezTo>
                  <a:lnTo>
                    <a:pt x="76312" y="793640"/>
                  </a:lnTo>
                  <a:cubicBezTo>
                    <a:pt x="56073" y="793640"/>
                    <a:pt x="36663" y="785600"/>
                    <a:pt x="22351" y="771289"/>
                  </a:cubicBezTo>
                  <a:cubicBezTo>
                    <a:pt x="8040" y="756977"/>
                    <a:pt x="0" y="737567"/>
                    <a:pt x="0" y="717328"/>
                  </a:cubicBezTo>
                  <a:lnTo>
                    <a:pt x="0" y="76312"/>
                  </a:lnTo>
                  <a:cubicBezTo>
                    <a:pt x="0" y="56073"/>
                    <a:pt x="8040" y="36663"/>
                    <a:pt x="22351" y="22351"/>
                  </a:cubicBezTo>
                  <a:cubicBezTo>
                    <a:pt x="36663" y="8040"/>
                    <a:pt x="56073" y="0"/>
                    <a:pt x="76312" y="0"/>
                  </a:cubicBezTo>
                  <a:close/>
                </a:path>
              </a:pathLst>
            </a:custGeom>
            <a:solidFill>
              <a:srgbClr val="4A6073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1362692" cy="812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88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171120" y="7063989"/>
            <a:ext cx="4591404" cy="1138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85"/>
              </a:lnSpc>
            </a:pPr>
            <a:r>
              <a:rPr lang="en-US" sz="1873" spc="2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 reconciliação é a segunda atividade contábil mais demorada nas empresas, consumindo até 30% do tempo mensal da equipe financeira.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71120" y="6119956"/>
            <a:ext cx="3994921" cy="7938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99"/>
              </a:lnSpc>
            </a:pPr>
            <a:r>
              <a:rPr lang="en-US" sz="2499" b="1" spc="11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CUSTO OPERACIONAL ELEVADOS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2461557" y="5731019"/>
            <a:ext cx="5173972" cy="3013351"/>
            <a:chOff x="0" y="0"/>
            <a:chExt cx="1362692" cy="79364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62692" cy="793640"/>
            </a:xfrm>
            <a:custGeom>
              <a:avLst/>
              <a:gdLst/>
              <a:ahLst/>
              <a:cxnLst/>
              <a:rect l="l" t="t" r="r" b="b"/>
              <a:pathLst>
                <a:path w="1362692" h="793640">
                  <a:moveTo>
                    <a:pt x="76312" y="0"/>
                  </a:moveTo>
                  <a:lnTo>
                    <a:pt x="1286380" y="0"/>
                  </a:lnTo>
                  <a:cubicBezTo>
                    <a:pt x="1306619" y="0"/>
                    <a:pt x="1326030" y="8040"/>
                    <a:pt x="1340341" y="22351"/>
                  </a:cubicBezTo>
                  <a:cubicBezTo>
                    <a:pt x="1354652" y="36663"/>
                    <a:pt x="1362692" y="56073"/>
                    <a:pt x="1362692" y="76312"/>
                  </a:cubicBezTo>
                  <a:lnTo>
                    <a:pt x="1362692" y="717328"/>
                  </a:lnTo>
                  <a:cubicBezTo>
                    <a:pt x="1362692" y="737567"/>
                    <a:pt x="1354652" y="756977"/>
                    <a:pt x="1340341" y="771289"/>
                  </a:cubicBezTo>
                  <a:cubicBezTo>
                    <a:pt x="1326030" y="785600"/>
                    <a:pt x="1306619" y="793640"/>
                    <a:pt x="1286380" y="793640"/>
                  </a:cubicBezTo>
                  <a:lnTo>
                    <a:pt x="76312" y="793640"/>
                  </a:lnTo>
                  <a:cubicBezTo>
                    <a:pt x="56073" y="793640"/>
                    <a:pt x="36663" y="785600"/>
                    <a:pt x="22351" y="771289"/>
                  </a:cubicBezTo>
                  <a:cubicBezTo>
                    <a:pt x="8040" y="756977"/>
                    <a:pt x="0" y="737567"/>
                    <a:pt x="0" y="717328"/>
                  </a:cubicBezTo>
                  <a:lnTo>
                    <a:pt x="0" y="76312"/>
                  </a:lnTo>
                  <a:cubicBezTo>
                    <a:pt x="0" y="56073"/>
                    <a:pt x="8040" y="36663"/>
                    <a:pt x="22351" y="22351"/>
                  </a:cubicBezTo>
                  <a:cubicBezTo>
                    <a:pt x="36663" y="8040"/>
                    <a:pt x="56073" y="0"/>
                    <a:pt x="76312" y="0"/>
                  </a:cubicBezTo>
                  <a:close/>
                </a:path>
              </a:pathLst>
            </a:custGeom>
            <a:solidFill>
              <a:srgbClr val="4A6073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1362692" cy="812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88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049367" y="2259295"/>
            <a:ext cx="5759843" cy="1026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20"/>
              </a:lnSpc>
            </a:pPr>
            <a:r>
              <a:rPr lang="en-US" sz="8000" b="1" spc="-16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PROBLEMA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049367" y="3623725"/>
            <a:ext cx="7304123" cy="947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9"/>
              </a:lnSpc>
            </a:pPr>
            <a:r>
              <a:rPr lang="en-US" sz="2073" spc="33">
                <a:solidFill>
                  <a:srgbClr val="B8B8B8"/>
                </a:solidFill>
                <a:latin typeface="Open Sauce"/>
                <a:ea typeface="Open Sauce"/>
                <a:cs typeface="Open Sauce"/>
                <a:sym typeface="Open Sauce"/>
              </a:rPr>
              <a:t>Processos manuais e desintegração entre sistemas tornam a conciliação bancária um desafio diário, com alto risco de erro e perda de eficiência.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55668" y="6921114"/>
            <a:ext cx="4591404" cy="1423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85"/>
              </a:lnSpc>
            </a:pPr>
            <a:r>
              <a:rPr lang="en-US" sz="1873" spc="2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82% das empresas ainda realizam a conciliação bancária de forma manual, o que aumenta em até 3x a taxa de erro contábil e consome horas valiosas da equipe financeira.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55668" y="6119956"/>
            <a:ext cx="3945761" cy="393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99"/>
              </a:lnSpc>
            </a:pPr>
            <a:r>
              <a:rPr lang="en-US" sz="2499" b="1" spc="11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PROCESSOS MANUAIS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737782" y="6921114"/>
            <a:ext cx="4591404" cy="1423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85"/>
              </a:lnSpc>
            </a:pPr>
            <a:r>
              <a:rPr lang="en-US" sz="1873" spc="2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A falta de automação e rastreabilidade dificulta auditorias e pode mascarar transações indevidas, gerando prejuízos e problemas de compliance.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767396" y="6119956"/>
            <a:ext cx="4491904" cy="7016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5"/>
              </a:lnSpc>
            </a:pPr>
            <a:r>
              <a:rPr lang="en-US" sz="2199" b="1" spc="10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FRAUDES E INCONSISTENCIAS FISCAIS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49367" y="1056536"/>
            <a:ext cx="1604863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</a:t>
            </a:r>
          </a:p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814643" y="970089"/>
            <a:ext cx="1085668" cy="844870"/>
            <a:chOff x="0" y="0"/>
            <a:chExt cx="1447557" cy="1126493"/>
          </a:xfrm>
        </p:grpSpPr>
        <p:grpSp>
          <p:nvGrpSpPr>
            <p:cNvPr id="21" name="Group 21"/>
            <p:cNvGrpSpPr/>
            <p:nvPr/>
          </p:nvGrpSpPr>
          <p:grpSpPr>
            <a:xfrm rot="2921879">
              <a:off x="598455" y="257937"/>
              <a:ext cx="854846" cy="371566"/>
              <a:chOff x="0" y="0"/>
              <a:chExt cx="1227172" cy="5334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 rot="7741744">
              <a:off x="-13947" y="263241"/>
              <a:ext cx="854846" cy="371566"/>
              <a:chOff x="0" y="0"/>
              <a:chExt cx="1227172" cy="5334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 rot="-10800000">
              <a:off x="234983" y="754927"/>
              <a:ext cx="1003663" cy="371566"/>
              <a:chOff x="0" y="0"/>
              <a:chExt cx="1440805" cy="5334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44080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440805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1167755" y="400050"/>
                    </a:lnTo>
                    <a:lnTo>
                      <a:pt x="1167755" y="533400"/>
                    </a:lnTo>
                    <a:lnTo>
                      <a:pt x="1440805" y="266700"/>
                    </a:lnTo>
                    <a:lnTo>
                      <a:pt x="1167755" y="0"/>
                    </a:lnTo>
                    <a:lnTo>
                      <a:pt x="1167755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101600" y="120650"/>
                <a:ext cx="1237605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</p:grpSp>
      <p:pic>
        <p:nvPicPr>
          <p:cNvPr id="30" name="Untitled2">
            <a:hlinkClick r:id="" action="ppaction://media"/>
            <a:extLst>
              <a:ext uri="{FF2B5EF4-FFF2-40B4-BE49-F238E27FC236}">
                <a16:creationId xmlns:a16="http://schemas.microsoft.com/office/drawing/2014/main" id="{F8ED3924-E390-70CF-4C73-A6A064EA4E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78875" y="4778375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F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49828" y="5731019"/>
            <a:ext cx="5173972" cy="3013351"/>
            <a:chOff x="0" y="0"/>
            <a:chExt cx="1362692" cy="793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62692" cy="793640"/>
            </a:xfrm>
            <a:custGeom>
              <a:avLst/>
              <a:gdLst/>
              <a:ahLst/>
              <a:cxnLst/>
              <a:rect l="l" t="t" r="r" b="b"/>
              <a:pathLst>
                <a:path w="1362692" h="793640">
                  <a:moveTo>
                    <a:pt x="76312" y="0"/>
                  </a:moveTo>
                  <a:lnTo>
                    <a:pt x="1286380" y="0"/>
                  </a:lnTo>
                  <a:cubicBezTo>
                    <a:pt x="1306619" y="0"/>
                    <a:pt x="1326030" y="8040"/>
                    <a:pt x="1340341" y="22351"/>
                  </a:cubicBezTo>
                  <a:cubicBezTo>
                    <a:pt x="1354652" y="36663"/>
                    <a:pt x="1362692" y="56073"/>
                    <a:pt x="1362692" y="76312"/>
                  </a:cubicBezTo>
                  <a:lnTo>
                    <a:pt x="1362692" y="717328"/>
                  </a:lnTo>
                  <a:cubicBezTo>
                    <a:pt x="1362692" y="737567"/>
                    <a:pt x="1354652" y="756977"/>
                    <a:pt x="1340341" y="771289"/>
                  </a:cubicBezTo>
                  <a:cubicBezTo>
                    <a:pt x="1326030" y="785600"/>
                    <a:pt x="1306619" y="793640"/>
                    <a:pt x="1286380" y="793640"/>
                  </a:cubicBezTo>
                  <a:lnTo>
                    <a:pt x="76312" y="793640"/>
                  </a:lnTo>
                  <a:cubicBezTo>
                    <a:pt x="56073" y="793640"/>
                    <a:pt x="36663" y="785600"/>
                    <a:pt x="22351" y="771289"/>
                  </a:cubicBezTo>
                  <a:cubicBezTo>
                    <a:pt x="8040" y="756977"/>
                    <a:pt x="0" y="737567"/>
                    <a:pt x="0" y="717328"/>
                  </a:cubicBezTo>
                  <a:lnTo>
                    <a:pt x="0" y="76312"/>
                  </a:lnTo>
                  <a:cubicBezTo>
                    <a:pt x="0" y="56073"/>
                    <a:pt x="8040" y="36663"/>
                    <a:pt x="22351" y="22351"/>
                  </a:cubicBezTo>
                  <a:cubicBezTo>
                    <a:pt x="36663" y="8040"/>
                    <a:pt x="56073" y="0"/>
                    <a:pt x="76312" y="0"/>
                  </a:cubicBezTo>
                  <a:close/>
                </a:path>
              </a:pathLst>
            </a:custGeom>
            <a:solidFill>
              <a:srgbClr val="4A6073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1362692" cy="812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88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954210" y="5731019"/>
            <a:ext cx="5173972" cy="3013351"/>
            <a:chOff x="0" y="0"/>
            <a:chExt cx="1362692" cy="79364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62692" cy="793640"/>
            </a:xfrm>
            <a:custGeom>
              <a:avLst/>
              <a:gdLst/>
              <a:ahLst/>
              <a:cxnLst/>
              <a:rect l="l" t="t" r="r" b="b"/>
              <a:pathLst>
                <a:path w="1362692" h="793640">
                  <a:moveTo>
                    <a:pt x="76312" y="0"/>
                  </a:moveTo>
                  <a:lnTo>
                    <a:pt x="1286380" y="0"/>
                  </a:lnTo>
                  <a:cubicBezTo>
                    <a:pt x="1306619" y="0"/>
                    <a:pt x="1326030" y="8040"/>
                    <a:pt x="1340341" y="22351"/>
                  </a:cubicBezTo>
                  <a:cubicBezTo>
                    <a:pt x="1354652" y="36663"/>
                    <a:pt x="1362692" y="56073"/>
                    <a:pt x="1362692" y="76312"/>
                  </a:cubicBezTo>
                  <a:lnTo>
                    <a:pt x="1362692" y="717328"/>
                  </a:lnTo>
                  <a:cubicBezTo>
                    <a:pt x="1362692" y="737567"/>
                    <a:pt x="1354652" y="756977"/>
                    <a:pt x="1340341" y="771289"/>
                  </a:cubicBezTo>
                  <a:cubicBezTo>
                    <a:pt x="1326030" y="785600"/>
                    <a:pt x="1306619" y="793640"/>
                    <a:pt x="1286380" y="793640"/>
                  </a:cubicBezTo>
                  <a:lnTo>
                    <a:pt x="76312" y="793640"/>
                  </a:lnTo>
                  <a:cubicBezTo>
                    <a:pt x="56073" y="793640"/>
                    <a:pt x="36663" y="785600"/>
                    <a:pt x="22351" y="771289"/>
                  </a:cubicBezTo>
                  <a:cubicBezTo>
                    <a:pt x="8040" y="756977"/>
                    <a:pt x="0" y="737567"/>
                    <a:pt x="0" y="717328"/>
                  </a:cubicBezTo>
                  <a:lnTo>
                    <a:pt x="0" y="76312"/>
                  </a:lnTo>
                  <a:cubicBezTo>
                    <a:pt x="0" y="56073"/>
                    <a:pt x="8040" y="36663"/>
                    <a:pt x="22351" y="22351"/>
                  </a:cubicBezTo>
                  <a:cubicBezTo>
                    <a:pt x="36663" y="8040"/>
                    <a:pt x="56073" y="0"/>
                    <a:pt x="76312" y="0"/>
                  </a:cubicBezTo>
                  <a:close/>
                </a:path>
              </a:pathLst>
            </a:custGeom>
            <a:solidFill>
              <a:srgbClr val="4A6073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1362692" cy="812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88"/>
                </a:lnSpc>
              </a:pPr>
              <a:endParaRPr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7171120" y="7063989"/>
            <a:ext cx="4591404" cy="1423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85"/>
              </a:lnSpc>
            </a:pPr>
            <a:r>
              <a:rPr lang="en-US" sz="1873" spc="2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Reduz custos operacionais ao consolidar dados de múltiplas contas e bancos em um só ambiente, diminuindo retrabalho e tempo de fechamento.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7171120" y="6119956"/>
            <a:ext cx="3994921" cy="393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99"/>
              </a:lnSpc>
            </a:pPr>
            <a:r>
              <a:rPr lang="en-US" sz="2499" b="1" spc="11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EFICIENTE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2461557" y="5731019"/>
            <a:ext cx="5173972" cy="3013351"/>
            <a:chOff x="0" y="0"/>
            <a:chExt cx="1362692" cy="79364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62692" cy="793640"/>
            </a:xfrm>
            <a:custGeom>
              <a:avLst/>
              <a:gdLst/>
              <a:ahLst/>
              <a:cxnLst/>
              <a:rect l="l" t="t" r="r" b="b"/>
              <a:pathLst>
                <a:path w="1362692" h="793640">
                  <a:moveTo>
                    <a:pt x="76312" y="0"/>
                  </a:moveTo>
                  <a:lnTo>
                    <a:pt x="1286380" y="0"/>
                  </a:lnTo>
                  <a:cubicBezTo>
                    <a:pt x="1306619" y="0"/>
                    <a:pt x="1326030" y="8040"/>
                    <a:pt x="1340341" y="22351"/>
                  </a:cubicBezTo>
                  <a:cubicBezTo>
                    <a:pt x="1354652" y="36663"/>
                    <a:pt x="1362692" y="56073"/>
                    <a:pt x="1362692" y="76312"/>
                  </a:cubicBezTo>
                  <a:lnTo>
                    <a:pt x="1362692" y="717328"/>
                  </a:lnTo>
                  <a:cubicBezTo>
                    <a:pt x="1362692" y="737567"/>
                    <a:pt x="1354652" y="756977"/>
                    <a:pt x="1340341" y="771289"/>
                  </a:cubicBezTo>
                  <a:cubicBezTo>
                    <a:pt x="1326030" y="785600"/>
                    <a:pt x="1306619" y="793640"/>
                    <a:pt x="1286380" y="793640"/>
                  </a:cubicBezTo>
                  <a:lnTo>
                    <a:pt x="76312" y="793640"/>
                  </a:lnTo>
                  <a:cubicBezTo>
                    <a:pt x="56073" y="793640"/>
                    <a:pt x="36663" y="785600"/>
                    <a:pt x="22351" y="771289"/>
                  </a:cubicBezTo>
                  <a:cubicBezTo>
                    <a:pt x="8040" y="756977"/>
                    <a:pt x="0" y="737567"/>
                    <a:pt x="0" y="717328"/>
                  </a:cubicBezTo>
                  <a:lnTo>
                    <a:pt x="0" y="76312"/>
                  </a:lnTo>
                  <a:cubicBezTo>
                    <a:pt x="0" y="56073"/>
                    <a:pt x="8040" y="36663"/>
                    <a:pt x="22351" y="22351"/>
                  </a:cubicBezTo>
                  <a:cubicBezTo>
                    <a:pt x="36663" y="8040"/>
                    <a:pt x="56073" y="0"/>
                    <a:pt x="76312" y="0"/>
                  </a:cubicBezTo>
                  <a:close/>
                </a:path>
              </a:pathLst>
            </a:custGeom>
            <a:solidFill>
              <a:srgbClr val="4A6073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1362692" cy="812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88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049367" y="2259295"/>
            <a:ext cx="5759843" cy="1026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20"/>
              </a:lnSpc>
            </a:pPr>
            <a:r>
              <a:rPr lang="en-US" sz="8000" b="1" spc="-16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SOLUÇÃO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049367" y="3623725"/>
            <a:ext cx="11525649" cy="12614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9"/>
              </a:lnSpc>
            </a:pPr>
            <a:r>
              <a:rPr lang="en-US" sz="2073" spc="33">
                <a:solidFill>
                  <a:srgbClr val="B8B8B8"/>
                </a:solidFill>
                <a:latin typeface="Open Sauce"/>
                <a:ea typeface="Open Sauce"/>
                <a:cs typeface="Open Sauce"/>
                <a:sym typeface="Open Sauce"/>
              </a:rPr>
              <a:t>Oferecemos uma plataforma inteligente de conciliação bancária automatizada que integra múltiplas contas, ERPs e meios de pagamento.</a:t>
            </a:r>
          </a:p>
          <a:p>
            <a:pPr algn="l">
              <a:lnSpc>
                <a:spcPts val="2529"/>
              </a:lnSpc>
            </a:pPr>
            <a:r>
              <a:rPr lang="en-US" sz="2073" spc="33">
                <a:solidFill>
                  <a:srgbClr val="B8B8B8"/>
                </a:solidFill>
                <a:latin typeface="Open Sauce"/>
                <a:ea typeface="Open Sauce"/>
                <a:cs typeface="Open Sauce"/>
                <a:sym typeface="Open Sauce"/>
              </a:rPr>
              <a:t> Ela reduz erros manuais, acelera processos contábeis e garante visibilidade em tempo real da posição financeira da empresa.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55668" y="6921114"/>
            <a:ext cx="4591404" cy="11382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85"/>
              </a:lnSpc>
            </a:pPr>
            <a:r>
              <a:rPr lang="en-US" sz="1873" spc="2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Substitui tarefas manuais por processos inteligentes, eliminando erros humanos e acelerando a conferência de transações.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755668" y="6119956"/>
            <a:ext cx="3945761" cy="3937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199"/>
              </a:lnSpc>
            </a:pPr>
            <a:r>
              <a:rPr lang="en-US" sz="2499" b="1" spc="117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AUTOMATIZADA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737782" y="6921114"/>
            <a:ext cx="4591404" cy="14239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85"/>
              </a:lnSpc>
            </a:pPr>
            <a:r>
              <a:rPr lang="en-US" sz="1873" spc="29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Detecta automaticamente divergências, duplicidades e movimentações suspeitas, fortalecendo o controle interno e prevenindo fraudes.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767396" y="6119956"/>
            <a:ext cx="4491904" cy="349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15"/>
              </a:lnSpc>
            </a:pPr>
            <a:r>
              <a:rPr lang="en-US" sz="2199" b="1" spc="103">
                <a:solidFill>
                  <a:srgbClr val="FFFFFF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SEGURA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2049367" y="1056536"/>
            <a:ext cx="1604863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</a:t>
            </a:r>
          </a:p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814643" y="970089"/>
            <a:ext cx="1085668" cy="844870"/>
            <a:chOff x="0" y="0"/>
            <a:chExt cx="1447557" cy="1126493"/>
          </a:xfrm>
        </p:grpSpPr>
        <p:grpSp>
          <p:nvGrpSpPr>
            <p:cNvPr id="21" name="Group 21"/>
            <p:cNvGrpSpPr/>
            <p:nvPr/>
          </p:nvGrpSpPr>
          <p:grpSpPr>
            <a:xfrm rot="2921879">
              <a:off x="598455" y="257937"/>
              <a:ext cx="854846" cy="371566"/>
              <a:chOff x="0" y="0"/>
              <a:chExt cx="1227172" cy="5334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 rot="7741744">
              <a:off x="-13947" y="263241"/>
              <a:ext cx="854846" cy="371566"/>
              <a:chOff x="0" y="0"/>
              <a:chExt cx="1227172" cy="5334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6" name="TextBox 26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 rot="-10800000">
              <a:off x="234983" y="754927"/>
              <a:ext cx="1003663" cy="371566"/>
              <a:chOff x="0" y="0"/>
              <a:chExt cx="1440805" cy="5334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44080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440805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1167755" y="400050"/>
                    </a:lnTo>
                    <a:lnTo>
                      <a:pt x="1167755" y="533400"/>
                    </a:lnTo>
                    <a:lnTo>
                      <a:pt x="1440805" y="266700"/>
                    </a:lnTo>
                    <a:lnTo>
                      <a:pt x="1167755" y="0"/>
                    </a:lnTo>
                    <a:lnTo>
                      <a:pt x="1167755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9" name="TextBox 29"/>
              <p:cNvSpPr txBox="1"/>
              <p:nvPr/>
            </p:nvSpPr>
            <p:spPr>
              <a:xfrm>
                <a:off x="101600" y="120650"/>
                <a:ext cx="1237605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</p:grpSp>
      <p:pic>
        <p:nvPicPr>
          <p:cNvPr id="30" name="Untitled3">
            <a:hlinkClick r:id="" action="ppaction://media"/>
            <a:extLst>
              <a:ext uri="{FF2B5EF4-FFF2-40B4-BE49-F238E27FC236}">
                <a16:creationId xmlns:a16="http://schemas.microsoft.com/office/drawing/2014/main" id="{7395A25F-4857-CC7C-6D94-338E96A1EC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78875" y="4778375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F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929967"/>
            <a:ext cx="8115300" cy="19786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20"/>
              </a:lnSpc>
            </a:pPr>
            <a:r>
              <a:rPr lang="en-US" sz="8000" b="1" spc="-16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OPORTUNIDADE DE MERCADO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5197634"/>
            <a:ext cx="8115300" cy="1890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9"/>
              </a:lnSpc>
            </a:pPr>
            <a:r>
              <a:rPr lang="en-US" sz="2073" spc="33">
                <a:solidFill>
                  <a:srgbClr val="B8B8B8"/>
                </a:solidFill>
                <a:latin typeface="Open Sauce"/>
                <a:ea typeface="Open Sauce"/>
                <a:cs typeface="Open Sauce"/>
                <a:sym typeface="Open Sauce"/>
              </a:rPr>
              <a:t>O Brasil possui cerca de 500 mil médias empresas ativas, segundo as segmentações oficiais do Sebrae, BNDES e IBGE. Essas empresas representam uma parcela menor dentro do universo das PMEs, mas têm papel estratégico na economia nacional, respondendo por até 30% do PIB e grande parcela dos empregos formais.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9566" y="19994"/>
            <a:ext cx="9575381" cy="772044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8244704"/>
            <a:ext cx="12306656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 spc="33">
                <a:solidFill>
                  <a:srgbClr val="B8B8B8"/>
                </a:solidFill>
                <a:latin typeface="Open Sauce"/>
                <a:ea typeface="Open Sauce"/>
                <a:cs typeface="Open Sauce"/>
                <a:sym typeface="Open Sauce"/>
              </a:rPr>
              <a:t>A classificação considera empresas com faturamento anual entre R$ 4,8 milhões e R$ 300 milhões, com até 99 funcionários nos setores de comércio/serviços ou até 499 na indústria.</a:t>
            </a:r>
          </a:p>
        </p:txBody>
      </p:sp>
      <p:sp>
        <p:nvSpPr>
          <p:cNvPr id="6" name="AutoShape 6"/>
          <p:cNvSpPr/>
          <p:nvPr/>
        </p:nvSpPr>
        <p:spPr>
          <a:xfrm>
            <a:off x="1028700" y="7911329"/>
            <a:ext cx="2626874" cy="0"/>
          </a:xfrm>
          <a:prstGeom prst="line">
            <a:avLst/>
          </a:prstGeom>
          <a:ln w="114300" cap="flat">
            <a:solidFill>
              <a:srgbClr val="B8B8B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2049367" y="1056536"/>
            <a:ext cx="1604863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</a:t>
            </a:r>
          </a:p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814643" y="970089"/>
            <a:ext cx="1085668" cy="844870"/>
            <a:chOff x="0" y="0"/>
            <a:chExt cx="1447557" cy="1126493"/>
          </a:xfrm>
        </p:grpSpPr>
        <p:grpSp>
          <p:nvGrpSpPr>
            <p:cNvPr id="9" name="Group 9"/>
            <p:cNvGrpSpPr/>
            <p:nvPr/>
          </p:nvGrpSpPr>
          <p:grpSpPr>
            <a:xfrm rot="2921879">
              <a:off x="598455" y="257937"/>
              <a:ext cx="854846" cy="371566"/>
              <a:chOff x="0" y="0"/>
              <a:chExt cx="1227172" cy="5334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1" name="TextBox 11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2" name="Group 12"/>
            <p:cNvGrpSpPr/>
            <p:nvPr/>
          </p:nvGrpSpPr>
          <p:grpSpPr>
            <a:xfrm rot="7741744">
              <a:off x="-13947" y="263241"/>
              <a:ext cx="854846" cy="371566"/>
              <a:chOff x="0" y="0"/>
              <a:chExt cx="1227172" cy="5334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 rot="-10800000">
              <a:off x="234983" y="754927"/>
              <a:ext cx="1003663" cy="371566"/>
              <a:chOff x="0" y="0"/>
              <a:chExt cx="1440805" cy="5334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44080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440805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1167755" y="400050"/>
                    </a:lnTo>
                    <a:lnTo>
                      <a:pt x="1167755" y="533400"/>
                    </a:lnTo>
                    <a:lnTo>
                      <a:pt x="1440805" y="266700"/>
                    </a:lnTo>
                    <a:lnTo>
                      <a:pt x="1167755" y="0"/>
                    </a:lnTo>
                    <a:lnTo>
                      <a:pt x="1167755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101600" y="120650"/>
                <a:ext cx="1237605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</p:grpSp>
      <p:pic>
        <p:nvPicPr>
          <p:cNvPr id="18" name="Untitled4">
            <a:hlinkClick r:id="" action="ppaction://media"/>
            <a:extLst>
              <a:ext uri="{FF2B5EF4-FFF2-40B4-BE49-F238E27FC236}">
                <a16:creationId xmlns:a16="http://schemas.microsoft.com/office/drawing/2014/main" id="{19B77A0A-704E-EB97-B73E-D574AEB1F0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78875" y="4778375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F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212339"/>
            <a:ext cx="6473110" cy="2931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20"/>
              </a:lnSpc>
            </a:pPr>
            <a:r>
              <a:rPr lang="en-US" sz="8000" b="1" spc="-16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VISÃO GERAL DO AGENTE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080998" y="3031287"/>
            <a:ext cx="4178302" cy="6328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9"/>
              </a:lnSpc>
            </a:pPr>
            <a:r>
              <a:rPr lang="en-US" sz="2073" spc="33">
                <a:solidFill>
                  <a:srgbClr val="B8B8B8"/>
                </a:solidFill>
                <a:latin typeface="Open Sauce"/>
                <a:ea typeface="Open Sauce"/>
                <a:cs typeface="Open Sauce"/>
                <a:sym typeface="Open Sauce"/>
              </a:rPr>
              <a:t>oncluir informações da tela inicial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049367" y="1056536"/>
            <a:ext cx="1604863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</a:t>
            </a:r>
          </a:p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814643" y="970089"/>
            <a:ext cx="1085668" cy="844870"/>
            <a:chOff x="0" y="0"/>
            <a:chExt cx="1447557" cy="1126493"/>
          </a:xfrm>
        </p:grpSpPr>
        <p:grpSp>
          <p:nvGrpSpPr>
            <p:cNvPr id="12" name="Group 12"/>
            <p:cNvGrpSpPr/>
            <p:nvPr/>
          </p:nvGrpSpPr>
          <p:grpSpPr>
            <a:xfrm rot="2921879">
              <a:off x="598455" y="257937"/>
              <a:ext cx="854846" cy="371566"/>
              <a:chOff x="0" y="0"/>
              <a:chExt cx="1227172" cy="5334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 rot="7741744">
              <a:off x="-13947" y="263241"/>
              <a:ext cx="854846" cy="371566"/>
              <a:chOff x="0" y="0"/>
              <a:chExt cx="1227172" cy="5334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 rot="-10800000">
              <a:off x="234983" y="754927"/>
              <a:ext cx="1003663" cy="371566"/>
              <a:chOff x="0" y="0"/>
              <a:chExt cx="1440805" cy="5334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44080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440805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1167755" y="400050"/>
                    </a:lnTo>
                    <a:lnTo>
                      <a:pt x="1167755" y="533400"/>
                    </a:lnTo>
                    <a:lnTo>
                      <a:pt x="1440805" y="266700"/>
                    </a:lnTo>
                    <a:lnTo>
                      <a:pt x="1167755" y="0"/>
                    </a:lnTo>
                    <a:lnTo>
                      <a:pt x="1167755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101600" y="120650"/>
                <a:ext cx="1237605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</p:grpSp>
      <p:pic>
        <p:nvPicPr>
          <p:cNvPr id="21" name="Imagem 20" descr="Tela de celular com aplicativo aberto&#10;&#10;O conteúdo gerado por IA pode estar incorreto.">
            <a:extLst>
              <a:ext uri="{FF2B5EF4-FFF2-40B4-BE49-F238E27FC236}">
                <a16:creationId xmlns:a16="http://schemas.microsoft.com/office/drawing/2014/main" id="{19805FD2-18F5-6D7D-8ED8-F07BB5339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15591" y="322384"/>
            <a:ext cx="10378587" cy="448993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32BB3182-C05C-DCE2-5D68-00EC89098B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0820" y="5146431"/>
            <a:ext cx="8395189" cy="4917831"/>
          </a:xfrm>
          <a:prstGeom prst="rect">
            <a:avLst/>
          </a:prstGeom>
        </p:spPr>
      </p:pic>
      <p:pic>
        <p:nvPicPr>
          <p:cNvPr id="27" name="Imagem 26" descr="Texto&#10;&#10;O conteúdo gerado por IA pode estar incorreto.">
            <a:extLst>
              <a:ext uri="{FF2B5EF4-FFF2-40B4-BE49-F238E27FC236}">
                <a16:creationId xmlns:a16="http://schemas.microsoft.com/office/drawing/2014/main" id="{EBD9E03F-1870-CC8F-620A-B5FA1B484F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5738" y="5124450"/>
            <a:ext cx="9493495" cy="4909039"/>
          </a:xfrm>
          <a:prstGeom prst="rect">
            <a:avLst/>
          </a:prstGeom>
        </p:spPr>
      </p:pic>
      <p:pic>
        <p:nvPicPr>
          <p:cNvPr id="4" name="slide6">
            <a:hlinkClick r:id="" action="ppaction://media"/>
            <a:extLst>
              <a:ext uri="{FF2B5EF4-FFF2-40B4-BE49-F238E27FC236}">
                <a16:creationId xmlns:a16="http://schemas.microsoft.com/office/drawing/2014/main" id="{240FFEF5-597C-0D57-DC6D-876E374F7F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778875" y="4778375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F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212339"/>
            <a:ext cx="6473110" cy="2931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20"/>
              </a:lnSpc>
            </a:pPr>
            <a:r>
              <a:rPr lang="en-US" sz="8000" b="1" spc="-16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VISÃO GERAL DO AGENTE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049367" y="1056536"/>
            <a:ext cx="1604863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</a:t>
            </a:r>
          </a:p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814643" y="970089"/>
            <a:ext cx="1085668" cy="844870"/>
            <a:chOff x="0" y="0"/>
            <a:chExt cx="1447557" cy="1126493"/>
          </a:xfrm>
        </p:grpSpPr>
        <p:grpSp>
          <p:nvGrpSpPr>
            <p:cNvPr id="12" name="Group 12"/>
            <p:cNvGrpSpPr/>
            <p:nvPr/>
          </p:nvGrpSpPr>
          <p:grpSpPr>
            <a:xfrm rot="2921879">
              <a:off x="598455" y="257937"/>
              <a:ext cx="854846" cy="371566"/>
              <a:chOff x="0" y="0"/>
              <a:chExt cx="1227172" cy="533400"/>
            </a:xfrm>
          </p:grpSpPr>
          <p:sp>
            <p:nvSpPr>
              <p:cNvPr id="13" name="Freeform 13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4" name="TextBox 14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 rot="7741744">
              <a:off x="-13947" y="263241"/>
              <a:ext cx="854846" cy="371566"/>
              <a:chOff x="0" y="0"/>
              <a:chExt cx="1227172" cy="5334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 rot="-10800000">
              <a:off x="234983" y="754927"/>
              <a:ext cx="1003663" cy="371566"/>
              <a:chOff x="0" y="0"/>
              <a:chExt cx="1440805" cy="5334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44080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440805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1167755" y="400050"/>
                    </a:lnTo>
                    <a:lnTo>
                      <a:pt x="1167755" y="533400"/>
                    </a:lnTo>
                    <a:lnTo>
                      <a:pt x="1440805" y="266700"/>
                    </a:lnTo>
                    <a:lnTo>
                      <a:pt x="1167755" y="0"/>
                    </a:lnTo>
                    <a:lnTo>
                      <a:pt x="1167755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101600" y="120650"/>
                <a:ext cx="1237605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</p:grpSp>
      <p:pic>
        <p:nvPicPr>
          <p:cNvPr id="21" name="Imagem 20" descr="Tela de computador com texto preto sobre fundo branco&#10;&#10;O conteúdo gerado por IA pode estar incorreto.">
            <a:extLst>
              <a:ext uri="{FF2B5EF4-FFF2-40B4-BE49-F238E27FC236}">
                <a16:creationId xmlns:a16="http://schemas.microsoft.com/office/drawing/2014/main" id="{5FCFADC1-59CE-FD50-0F20-5BBB5B6A36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2504" y="149470"/>
            <a:ext cx="7728439" cy="4994031"/>
          </a:xfrm>
          <a:prstGeom prst="rect">
            <a:avLst/>
          </a:prstGeom>
        </p:spPr>
      </p:pic>
      <p:pic>
        <p:nvPicPr>
          <p:cNvPr id="23" name="Imagem 22" descr="Tela de celular com aplicativo aberto&#10;&#10;O conteúdo gerado por IA pode estar incorreto.">
            <a:extLst>
              <a:ext uri="{FF2B5EF4-FFF2-40B4-BE49-F238E27FC236}">
                <a16:creationId xmlns:a16="http://schemas.microsoft.com/office/drawing/2014/main" id="{6067376D-DF20-1BDD-823F-EE06CDA5DA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652" y="5539886"/>
            <a:ext cx="7424373" cy="4482613"/>
          </a:xfrm>
          <a:prstGeom prst="rect">
            <a:avLst/>
          </a:prstGeom>
        </p:spPr>
      </p:pic>
      <p:pic>
        <p:nvPicPr>
          <p:cNvPr id="24" name="Imagem 23" descr="Texto&#10;&#10;O conteúdo gerado por IA pode estar incorreto.">
            <a:extLst>
              <a:ext uri="{FF2B5EF4-FFF2-40B4-BE49-F238E27FC236}">
                <a16:creationId xmlns:a16="http://schemas.microsoft.com/office/drawing/2014/main" id="{2433109F-CC03-A520-6AB1-E8BFE6C74C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3177" y="5465519"/>
            <a:ext cx="6924675" cy="4631348"/>
          </a:xfrm>
          <a:prstGeom prst="rect">
            <a:avLst/>
          </a:prstGeom>
        </p:spPr>
      </p:pic>
      <p:pic>
        <p:nvPicPr>
          <p:cNvPr id="3" name="slide7">
            <a:hlinkClick r:id="" action="ppaction://media"/>
            <a:extLst>
              <a:ext uri="{FF2B5EF4-FFF2-40B4-BE49-F238E27FC236}">
                <a16:creationId xmlns:a16="http://schemas.microsoft.com/office/drawing/2014/main" id="{290A539F-89B7-93E9-B0D1-F76C7B81AA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778875" y="4778375"/>
            <a:ext cx="730250" cy="7302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F2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14643" y="2760241"/>
            <a:ext cx="5738453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20"/>
              </a:lnSpc>
            </a:pPr>
            <a:r>
              <a:rPr lang="en-US" sz="8000" b="1" spc="-168" dirty="0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ANÁLISES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7590332" y="2883933"/>
            <a:ext cx="8548344" cy="43132"/>
          </a:xfrm>
          <a:prstGeom prst="line">
            <a:avLst/>
          </a:prstGeom>
          <a:ln w="66675" cap="flat">
            <a:solidFill>
              <a:srgbClr val="B8B8B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Box 5"/>
          <p:cNvSpPr txBox="1"/>
          <p:nvPr/>
        </p:nvSpPr>
        <p:spPr>
          <a:xfrm>
            <a:off x="7876082" y="1835872"/>
            <a:ext cx="3341710" cy="331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AUTOMATIZADO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828308" y="1828757"/>
            <a:ext cx="1866722" cy="331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EFICIENTE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1218818" y="1843207"/>
            <a:ext cx="2235667" cy="331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 dirty="0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SEGURO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049367" y="1056536"/>
            <a:ext cx="1604863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</a:t>
            </a:r>
          </a:p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814643" y="970089"/>
            <a:ext cx="1085668" cy="844870"/>
            <a:chOff x="0" y="0"/>
            <a:chExt cx="1447557" cy="1126493"/>
          </a:xfrm>
        </p:grpSpPr>
        <p:grpSp>
          <p:nvGrpSpPr>
            <p:cNvPr id="15" name="Group 15"/>
            <p:cNvGrpSpPr/>
            <p:nvPr/>
          </p:nvGrpSpPr>
          <p:grpSpPr>
            <a:xfrm rot="2921879">
              <a:off x="598455" y="257937"/>
              <a:ext cx="854846" cy="371566"/>
              <a:chOff x="0" y="0"/>
              <a:chExt cx="1227172" cy="5334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7" name="TextBox 17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 rot="7741744">
              <a:off x="-13947" y="263241"/>
              <a:ext cx="854846" cy="371566"/>
              <a:chOff x="0" y="0"/>
              <a:chExt cx="1227172" cy="5334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0" name="TextBox 20"/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 rot="-10800000">
              <a:off x="234983" y="754927"/>
              <a:ext cx="1003663" cy="371566"/>
              <a:chOff x="0" y="0"/>
              <a:chExt cx="1440805" cy="5334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144080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440805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1167755" y="400050"/>
                    </a:lnTo>
                    <a:lnTo>
                      <a:pt x="1167755" y="533400"/>
                    </a:lnTo>
                    <a:lnTo>
                      <a:pt x="1440805" y="266700"/>
                    </a:lnTo>
                    <a:lnTo>
                      <a:pt x="1167755" y="0"/>
                    </a:lnTo>
                    <a:lnTo>
                      <a:pt x="1167755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101600" y="120650"/>
                <a:ext cx="1237605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</p:grpSp>
      <p:pic>
        <p:nvPicPr>
          <p:cNvPr id="26" name="Imagem 25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524672A7-592F-7205-4EBF-4A7E7198A1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75" y="3796701"/>
            <a:ext cx="12078598" cy="4634541"/>
          </a:xfrm>
          <a:prstGeom prst="rect">
            <a:avLst/>
          </a:prstGeom>
        </p:spPr>
      </p:pic>
      <p:pic>
        <p:nvPicPr>
          <p:cNvPr id="6" name="slide8_1">
            <a:hlinkClick r:id="" action="ppaction://media"/>
            <a:extLst>
              <a:ext uri="{FF2B5EF4-FFF2-40B4-BE49-F238E27FC236}">
                <a16:creationId xmlns:a16="http://schemas.microsoft.com/office/drawing/2014/main" id="{14BAD572-176F-716F-1089-AEBF2F8A9E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78875" y="4778375"/>
            <a:ext cx="730250" cy="730250"/>
          </a:xfrm>
          <a:prstGeom prst="rect">
            <a:avLst/>
          </a:prstGeom>
        </p:spPr>
      </p:pic>
      <p:pic>
        <p:nvPicPr>
          <p:cNvPr id="24" name="Imagem 23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DF52C78D-5FEB-5CD3-622F-3DFD462075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67660" y="7431835"/>
            <a:ext cx="9600662" cy="28636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1F26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BE2A23-A34C-44F2-CECF-DA0A7D111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C9EFAFDA-66A0-F7B8-BA95-6C5A55A90141}"/>
              </a:ext>
            </a:extLst>
          </p:cNvPr>
          <p:cNvSpPr txBox="1"/>
          <p:nvPr/>
        </p:nvSpPr>
        <p:spPr>
          <a:xfrm>
            <a:off x="814643" y="2760241"/>
            <a:ext cx="5738453" cy="961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520"/>
              </a:lnSpc>
            </a:pPr>
            <a:r>
              <a:rPr lang="en-US" sz="8000" b="1" spc="-168" dirty="0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ANÁLISES</a:t>
            </a:r>
          </a:p>
        </p:txBody>
      </p:sp>
      <p:sp>
        <p:nvSpPr>
          <p:cNvPr id="4" name="AutoShape 4">
            <a:extLst>
              <a:ext uri="{FF2B5EF4-FFF2-40B4-BE49-F238E27FC236}">
                <a16:creationId xmlns:a16="http://schemas.microsoft.com/office/drawing/2014/main" id="{691AF5A4-3C33-FCE9-3B93-4B678CDA4A1D}"/>
              </a:ext>
            </a:extLst>
          </p:cNvPr>
          <p:cNvSpPr/>
          <p:nvPr/>
        </p:nvSpPr>
        <p:spPr>
          <a:xfrm flipV="1">
            <a:off x="7590332" y="2883933"/>
            <a:ext cx="8548344" cy="43132"/>
          </a:xfrm>
          <a:prstGeom prst="line">
            <a:avLst/>
          </a:prstGeom>
          <a:ln w="66675" cap="flat">
            <a:solidFill>
              <a:srgbClr val="B8B8B8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pt-BR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A591E90D-C2C4-35B7-84D9-E9B6A8557101}"/>
              </a:ext>
            </a:extLst>
          </p:cNvPr>
          <p:cNvSpPr txBox="1"/>
          <p:nvPr/>
        </p:nvSpPr>
        <p:spPr>
          <a:xfrm>
            <a:off x="7876082" y="1835872"/>
            <a:ext cx="3341710" cy="331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AUTOMATIZADO</a:t>
            </a:r>
          </a:p>
        </p:txBody>
      </p:sp>
      <p:sp>
        <p:nvSpPr>
          <p:cNvPr id="8" name="TextBox 8">
            <a:extLst>
              <a:ext uri="{FF2B5EF4-FFF2-40B4-BE49-F238E27FC236}">
                <a16:creationId xmlns:a16="http://schemas.microsoft.com/office/drawing/2014/main" id="{4322F2EE-3F52-31B4-9DD2-67A82461F99D}"/>
              </a:ext>
            </a:extLst>
          </p:cNvPr>
          <p:cNvSpPr txBox="1"/>
          <p:nvPr/>
        </p:nvSpPr>
        <p:spPr>
          <a:xfrm>
            <a:off x="13828308" y="1828757"/>
            <a:ext cx="1866722" cy="331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EFICIENTE</a:t>
            </a:r>
          </a:p>
        </p:txBody>
      </p:sp>
      <p:sp>
        <p:nvSpPr>
          <p:cNvPr id="11" name="TextBox 11">
            <a:extLst>
              <a:ext uri="{FF2B5EF4-FFF2-40B4-BE49-F238E27FC236}">
                <a16:creationId xmlns:a16="http://schemas.microsoft.com/office/drawing/2014/main" id="{BDE01093-504F-9FC5-7DC7-DBB5B5AE8B81}"/>
              </a:ext>
            </a:extLst>
          </p:cNvPr>
          <p:cNvSpPr txBox="1"/>
          <p:nvPr/>
        </p:nvSpPr>
        <p:spPr>
          <a:xfrm>
            <a:off x="11218818" y="1843207"/>
            <a:ext cx="2235667" cy="3310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 dirty="0">
                <a:solidFill>
                  <a:srgbClr val="B8B8B8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SEGURO </a:t>
            </a: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FE8470C3-F14D-0E9B-59B0-58A001625D2A}"/>
              </a:ext>
            </a:extLst>
          </p:cNvPr>
          <p:cNvSpPr txBox="1"/>
          <p:nvPr/>
        </p:nvSpPr>
        <p:spPr>
          <a:xfrm>
            <a:off x="2049367" y="1056536"/>
            <a:ext cx="1604863" cy="6644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CON</a:t>
            </a:r>
          </a:p>
          <a:p>
            <a:pPr algn="just">
              <a:lnSpc>
                <a:spcPts val="2688"/>
              </a:lnSpc>
            </a:pPr>
            <a:r>
              <a:rPr lang="en-US" sz="2100" b="1" spc="98">
                <a:solidFill>
                  <a:srgbClr val="A08C5B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BANK</a:t>
            </a:r>
          </a:p>
        </p:txBody>
      </p:sp>
      <p:grpSp>
        <p:nvGrpSpPr>
          <p:cNvPr id="14" name="Group 14">
            <a:extLst>
              <a:ext uri="{FF2B5EF4-FFF2-40B4-BE49-F238E27FC236}">
                <a16:creationId xmlns:a16="http://schemas.microsoft.com/office/drawing/2014/main" id="{1F78775A-AE88-1669-0AB9-5E767CBCC1B0}"/>
              </a:ext>
            </a:extLst>
          </p:cNvPr>
          <p:cNvGrpSpPr/>
          <p:nvPr/>
        </p:nvGrpSpPr>
        <p:grpSpPr>
          <a:xfrm>
            <a:off x="814643" y="970089"/>
            <a:ext cx="1085668" cy="844870"/>
            <a:chOff x="0" y="0"/>
            <a:chExt cx="1447557" cy="1126493"/>
          </a:xfrm>
        </p:grpSpPr>
        <p:grpSp>
          <p:nvGrpSpPr>
            <p:cNvPr id="15" name="Group 15">
              <a:extLst>
                <a:ext uri="{FF2B5EF4-FFF2-40B4-BE49-F238E27FC236}">
                  <a16:creationId xmlns:a16="http://schemas.microsoft.com/office/drawing/2014/main" id="{358E3FC5-4BC3-E179-59F0-DF28C8710EFA}"/>
                </a:ext>
              </a:extLst>
            </p:cNvPr>
            <p:cNvGrpSpPr/>
            <p:nvPr/>
          </p:nvGrpSpPr>
          <p:grpSpPr>
            <a:xfrm rot="2921879">
              <a:off x="598455" y="257937"/>
              <a:ext cx="854846" cy="371566"/>
              <a:chOff x="0" y="0"/>
              <a:chExt cx="1227172" cy="533400"/>
            </a:xfrm>
          </p:grpSpPr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B1A64349-C432-EF0F-B197-C3EAB391019B}"/>
                  </a:ext>
                </a:extLst>
              </p:cNvPr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17" name="TextBox 17">
                <a:extLst>
                  <a:ext uri="{FF2B5EF4-FFF2-40B4-BE49-F238E27FC236}">
                    <a16:creationId xmlns:a16="http://schemas.microsoft.com/office/drawing/2014/main" id="{A30BA289-8F05-18E7-3E56-DA511B47A233}"/>
                  </a:ext>
                </a:extLst>
              </p:cNvPr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18" name="Group 18">
              <a:extLst>
                <a:ext uri="{FF2B5EF4-FFF2-40B4-BE49-F238E27FC236}">
                  <a16:creationId xmlns:a16="http://schemas.microsoft.com/office/drawing/2014/main" id="{DD9FC3F9-83D1-C5B0-CFFF-9F53F6D88BD8}"/>
                </a:ext>
              </a:extLst>
            </p:cNvPr>
            <p:cNvGrpSpPr/>
            <p:nvPr/>
          </p:nvGrpSpPr>
          <p:grpSpPr>
            <a:xfrm rot="7741744">
              <a:off x="-13947" y="263241"/>
              <a:ext cx="854846" cy="371566"/>
              <a:chOff x="0" y="0"/>
              <a:chExt cx="1227172" cy="533400"/>
            </a:xfrm>
          </p:grpSpPr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CDD37440-DED6-C80B-4F1F-C4CEAD26DC9F}"/>
                  </a:ext>
                </a:extLst>
              </p:cNvPr>
              <p:cNvSpPr/>
              <p:nvPr/>
            </p:nvSpPr>
            <p:spPr>
              <a:xfrm>
                <a:off x="0" y="0"/>
                <a:ext cx="1227172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227172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954122" y="400050"/>
                    </a:lnTo>
                    <a:lnTo>
                      <a:pt x="954122" y="533400"/>
                    </a:lnTo>
                    <a:lnTo>
                      <a:pt x="1227172" y="266700"/>
                    </a:lnTo>
                    <a:lnTo>
                      <a:pt x="954122" y="0"/>
                    </a:lnTo>
                    <a:lnTo>
                      <a:pt x="954122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0" name="TextBox 20">
                <a:extLst>
                  <a:ext uri="{FF2B5EF4-FFF2-40B4-BE49-F238E27FC236}">
                    <a16:creationId xmlns:a16="http://schemas.microsoft.com/office/drawing/2014/main" id="{92AD200F-2A11-1464-B95D-9E00B066EF3F}"/>
                  </a:ext>
                </a:extLst>
              </p:cNvPr>
              <p:cNvSpPr txBox="1"/>
              <p:nvPr/>
            </p:nvSpPr>
            <p:spPr>
              <a:xfrm>
                <a:off x="101600" y="120650"/>
                <a:ext cx="1023972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  <p:grpSp>
          <p:nvGrpSpPr>
            <p:cNvPr id="21" name="Group 21">
              <a:extLst>
                <a:ext uri="{FF2B5EF4-FFF2-40B4-BE49-F238E27FC236}">
                  <a16:creationId xmlns:a16="http://schemas.microsoft.com/office/drawing/2014/main" id="{DD4F3033-47CA-6CEC-A019-3CD51123687F}"/>
                </a:ext>
              </a:extLst>
            </p:cNvPr>
            <p:cNvGrpSpPr/>
            <p:nvPr/>
          </p:nvGrpSpPr>
          <p:grpSpPr>
            <a:xfrm rot="-10800000">
              <a:off x="234983" y="754927"/>
              <a:ext cx="1003663" cy="371566"/>
              <a:chOff x="0" y="0"/>
              <a:chExt cx="1440805" cy="533400"/>
            </a:xfrm>
          </p:grpSpPr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498921D9-54BF-4143-C071-4F1558FADE28}"/>
                  </a:ext>
                </a:extLst>
              </p:cNvPr>
              <p:cNvSpPr/>
              <p:nvPr/>
            </p:nvSpPr>
            <p:spPr>
              <a:xfrm>
                <a:off x="0" y="0"/>
                <a:ext cx="144080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1440805" h="533400">
                    <a:moveTo>
                      <a:pt x="273050" y="0"/>
                    </a:moveTo>
                    <a:lnTo>
                      <a:pt x="0" y="266700"/>
                    </a:lnTo>
                    <a:lnTo>
                      <a:pt x="273050" y="533400"/>
                    </a:lnTo>
                    <a:lnTo>
                      <a:pt x="273050" y="400050"/>
                    </a:lnTo>
                    <a:lnTo>
                      <a:pt x="1167755" y="400050"/>
                    </a:lnTo>
                    <a:lnTo>
                      <a:pt x="1167755" y="533400"/>
                    </a:lnTo>
                    <a:lnTo>
                      <a:pt x="1440805" y="266700"/>
                    </a:lnTo>
                    <a:lnTo>
                      <a:pt x="1167755" y="0"/>
                    </a:lnTo>
                    <a:lnTo>
                      <a:pt x="1167755" y="133350"/>
                    </a:lnTo>
                    <a:lnTo>
                      <a:pt x="273050" y="133350"/>
                    </a:lnTo>
                    <a:lnTo>
                      <a:pt x="273050" y="0"/>
                    </a:lnTo>
                    <a:close/>
                  </a:path>
                </a:pathLst>
              </a:custGeom>
              <a:solidFill>
                <a:srgbClr val="A08C5B"/>
              </a:solidFill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23" name="TextBox 23">
                <a:extLst>
                  <a:ext uri="{FF2B5EF4-FFF2-40B4-BE49-F238E27FC236}">
                    <a16:creationId xmlns:a16="http://schemas.microsoft.com/office/drawing/2014/main" id="{C8BDEEF0-47B3-17D8-BB71-543353FE6E5E}"/>
                  </a:ext>
                </a:extLst>
              </p:cNvPr>
              <p:cNvSpPr txBox="1"/>
              <p:nvPr/>
            </p:nvSpPr>
            <p:spPr>
              <a:xfrm>
                <a:off x="101600" y="120650"/>
                <a:ext cx="1237605" cy="2730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87"/>
                  </a:lnSpc>
                </a:pPr>
                <a:endParaRPr/>
              </a:p>
            </p:txBody>
          </p:sp>
        </p:grpSp>
      </p:grpSp>
      <p:pic>
        <p:nvPicPr>
          <p:cNvPr id="25" name="Imagem 24" descr="Interface gráfica do usuário, Texto, Site&#10;&#10;O conteúdo gerado por IA pode estar incorreto.">
            <a:extLst>
              <a:ext uri="{FF2B5EF4-FFF2-40B4-BE49-F238E27FC236}">
                <a16:creationId xmlns:a16="http://schemas.microsoft.com/office/drawing/2014/main" id="{4A85DA1C-CC28-B34D-7256-FABED000C0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4073" y="4069097"/>
            <a:ext cx="11946793" cy="6213858"/>
          </a:xfrm>
          <a:prstGeom prst="rect">
            <a:avLst/>
          </a:prstGeom>
        </p:spPr>
      </p:pic>
      <p:pic>
        <p:nvPicPr>
          <p:cNvPr id="3" name="slide8_2">
            <a:hlinkClick r:id="" action="ppaction://media"/>
            <a:extLst>
              <a:ext uri="{FF2B5EF4-FFF2-40B4-BE49-F238E27FC236}">
                <a16:creationId xmlns:a16="http://schemas.microsoft.com/office/drawing/2014/main" id="{C28F3FB7-3545-A803-1C08-EECA1FF340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78875" y="4778375"/>
            <a:ext cx="730250" cy="73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577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502</Words>
  <Application>Microsoft Office PowerPoint</Application>
  <PresentationFormat>Personalizar</PresentationFormat>
  <Paragraphs>74</Paragraphs>
  <Slides>11</Slides>
  <Notes>2</Notes>
  <HiddenSlides>0</HiddenSlides>
  <MMClips>9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2" baseType="lpstr"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BANCARI</dc:title>
  <cp:lastModifiedBy>Marcio Mello</cp:lastModifiedBy>
  <cp:revision>155</cp:revision>
  <dcterms:created xsi:type="dcterms:W3CDTF">2006-08-16T00:00:00Z</dcterms:created>
  <dcterms:modified xsi:type="dcterms:W3CDTF">2025-11-02T01:39:56Z</dcterms:modified>
  <dc:identifier>DAG3IHB1_h0</dc:identifier>
</cp:coreProperties>
</file>

<file path=docProps/thumbnail.jpeg>
</file>